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72" r:id="rId9"/>
    <p:sldId id="273" r:id="rId10"/>
    <p:sldId id="262" r:id="rId11"/>
    <p:sldId id="274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7559675" cy="106918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zh-CN" sz="6000" b="0" strike="noStrike" spc="-1">
                <a:solidFill>
                  <a:srgbClr val="000000"/>
                </a:solidFill>
                <a:latin typeface="Calibri"/>
              </a:rPr>
              <a:t>单击此处编辑母版标题样式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latin typeface="Calibri"/>
              </a:rPr>
              <a:t>点击鼠标编辑大纲文字格式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000" b="0" strike="noStrike" spc="-1">
                <a:solidFill>
                  <a:srgbClr val="000000"/>
                </a:solidFill>
                <a:latin typeface="Calibri"/>
              </a:rPr>
              <a:t>第二个大纲级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Calibri"/>
              </a:rPr>
              <a:t>第三大纲级别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Calibri"/>
              </a:rPr>
              <a:t>第四大纲级别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Calibri"/>
              </a:rPr>
              <a:t>第五大纲级别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Calibri"/>
              </a:rPr>
              <a:t>第六大纲级别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Calibri"/>
              </a:rPr>
              <a:t>第七大纲级别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zh-CN" sz="4400" b="0" strike="noStrike" spc="-1">
                <a:solidFill>
                  <a:srgbClr val="000000"/>
                </a:solidFill>
                <a:latin typeface="Calibri"/>
              </a:rPr>
              <a:t>单击此处编辑母版标题样式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zh-CN" sz="2800" b="0" strike="noStrike" spc="-1">
                <a:solidFill>
                  <a:srgbClr val="000000"/>
                </a:solidFill>
                <a:latin typeface="Calibri"/>
              </a:rPr>
              <a:t>单击此处编辑母版文本样式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zh-CN" sz="2400" b="0" strike="noStrike" spc="-1">
                <a:solidFill>
                  <a:srgbClr val="000000"/>
                </a:solidFill>
                <a:latin typeface="Calibri"/>
              </a:rPr>
              <a:t>第二级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zh-CN" sz="2000" b="0" strike="noStrike" spc="-1">
                <a:solidFill>
                  <a:srgbClr val="000000"/>
                </a:solidFill>
                <a:latin typeface="Calibri"/>
              </a:rPr>
              <a:t>第三级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zh-CN" sz="1800" b="0" strike="noStrike" spc="-1">
                <a:solidFill>
                  <a:srgbClr val="000000"/>
                </a:solidFill>
                <a:latin typeface="Calibri"/>
              </a:rPr>
              <a:t>第四级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zh-CN" sz="1800" b="0" strike="noStrike" spc="-1">
                <a:solidFill>
                  <a:srgbClr val="000000"/>
                </a:solidFill>
                <a:latin typeface="Calibri"/>
              </a:rPr>
              <a:t>第五级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939960" y="2505240"/>
            <a:ext cx="1039824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/>
            <a:r>
              <a:rPr lang="en" altLang="zh-CN" sz="3600" dirty="0"/>
              <a:t>Precise Epidemic Control Based on </a:t>
            </a:r>
            <a:r>
              <a:rPr lang="en" altLang="zh-CN" sz="3600" dirty="0" err="1"/>
              <a:t>GeoHash</a:t>
            </a:r>
            <a:endParaRPr lang="en" altLang="zh-CN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2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7EC00CC-C7AD-2AA4-F699-1E947690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3400"/>
              <a:t>Experiments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C9051D-2D61-18A1-C262-EB7B09FE1CBF}"/>
              </a:ext>
            </a:extLst>
          </p:cNvPr>
          <p:cNvSpPr txBox="1"/>
          <p:nvPr/>
        </p:nvSpPr>
        <p:spPr>
          <a:xfrm>
            <a:off x="438912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zh-CN" sz="1500" b="1" i="1" dirty="0"/>
              <a:t>Small Population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500" dirty="0"/>
              <a:t>For a small population block, we assume the following conditions: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500" dirty="0"/>
              <a:t>The population range is [500, 1000] in a block.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500" dirty="0"/>
              <a:t>Pd =45 and Pw =15.</a:t>
            </a:r>
            <a:br>
              <a:rPr lang="en-US" altLang="zh-CN" sz="1500" dirty="0"/>
            </a:br>
            <a:endParaRPr lang="en-US" altLang="zh-CN" sz="1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500" b="1" i="1" dirty="0"/>
              <a:t>Large Population</a:t>
            </a:r>
            <a:endParaRPr lang="en-US" altLang="zh-CN" sz="15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500" dirty="0"/>
              <a:t>For a large population block, we assume the following conditions: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500" dirty="0"/>
              <a:t>The population range is [960000, 1000000] in a block.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500" dirty="0"/>
              <a:t>Pd = 8000 and Pw = 4000.</a:t>
            </a:r>
          </a:p>
        </p:txBody>
      </p:sp>
      <p:pic>
        <p:nvPicPr>
          <p:cNvPr id="8" name="图片 7" descr="图表, 直方图&#10;&#10;描述已自动生成">
            <a:extLst>
              <a:ext uri="{FF2B5EF4-FFF2-40B4-BE49-F238E27FC236}">
                <a16:creationId xmlns:a16="http://schemas.microsoft.com/office/drawing/2014/main" id="{1F38F399-3C28-3162-F1F3-EB0E29D15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429" y="517600"/>
            <a:ext cx="3355596" cy="2743200"/>
          </a:xfrm>
          <a:prstGeom prst="rect">
            <a:avLst/>
          </a:prstGeom>
        </p:spPr>
      </p:pic>
      <p:pic>
        <p:nvPicPr>
          <p:cNvPr id="6" name="图片 5" descr="图表, 直方图&#10;&#10;描述已自动生成">
            <a:extLst>
              <a:ext uri="{FF2B5EF4-FFF2-40B4-BE49-F238E27FC236}">
                <a16:creationId xmlns:a16="http://schemas.microsoft.com/office/drawing/2014/main" id="{3E1038D1-F917-5E5F-B8E2-268EE9F31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311" y="3429000"/>
            <a:ext cx="366983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31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3" descr="DeepinScreenshot_select-area_20200723132450"/>
          <p:cNvPicPr/>
          <p:nvPr/>
        </p:nvPicPr>
        <p:blipFill>
          <a:blip r:embed="rId2"/>
          <a:stretch/>
        </p:blipFill>
        <p:spPr>
          <a:xfrm>
            <a:off x="1846080" y="1148040"/>
            <a:ext cx="8639640" cy="4393800"/>
          </a:xfrm>
          <a:prstGeom prst="rect">
            <a:avLst/>
          </a:prstGeom>
          <a:ln w="0">
            <a:noFill/>
          </a:ln>
        </p:spPr>
      </p:pic>
      <p:sp>
        <p:nvSpPr>
          <p:cNvPr id="123" name="CustomShape 1"/>
          <p:cNvSpPr/>
          <p:nvPr/>
        </p:nvSpPr>
        <p:spPr>
          <a:xfrm>
            <a:off x="4894560" y="5667840"/>
            <a:ext cx="298044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b="0" strike="noStrike" spc="-1" dirty="0">
                <a:solidFill>
                  <a:srgbClr val="000000"/>
                </a:solidFill>
                <a:latin typeface="Calibri"/>
              </a:rPr>
              <a:t>System User Interface</a:t>
            </a: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图片 6" descr="DeepinScreenshot_select-area_20200723133531"/>
          <p:cNvPicPr/>
          <p:nvPr/>
        </p:nvPicPr>
        <p:blipFill>
          <a:blip r:embed="rId2"/>
          <a:srcRect l="12316" t="4962"/>
          <a:stretch/>
        </p:blipFill>
        <p:spPr>
          <a:xfrm>
            <a:off x="1203480" y="590400"/>
            <a:ext cx="9785160" cy="5399640"/>
          </a:xfrm>
          <a:prstGeom prst="rect">
            <a:avLst/>
          </a:prstGeom>
          <a:ln w="0"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5158800" y="6062400"/>
            <a:ext cx="255924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sz="2000" b="0" strike="noStrike" spc="-1">
                <a:solidFill>
                  <a:srgbClr val="000000"/>
                </a:solidFill>
                <a:latin typeface="Calibri"/>
              </a:rPr>
              <a:t>全国范围内疫情监测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135760" y="6099120"/>
            <a:ext cx="251280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sz="2000" b="0" strike="noStrike" spc="-1">
                <a:solidFill>
                  <a:srgbClr val="000000"/>
                </a:solidFill>
                <a:latin typeface="Calibri"/>
              </a:rPr>
              <a:t>任意城市内疫情监测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27" name="图片 126"/>
          <p:cNvPicPr/>
          <p:nvPr/>
        </p:nvPicPr>
        <p:blipFill>
          <a:blip r:embed="rId2"/>
          <a:stretch/>
        </p:blipFill>
        <p:spPr>
          <a:xfrm>
            <a:off x="389880" y="360000"/>
            <a:ext cx="11412000" cy="6166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图片 2" descr="DeepinScreenshot_select-area_20200723132119"/>
          <p:cNvPicPr/>
          <p:nvPr/>
        </p:nvPicPr>
        <p:blipFill>
          <a:blip r:embed="rId2"/>
          <a:stretch/>
        </p:blipFill>
        <p:spPr>
          <a:xfrm>
            <a:off x="1251000" y="636120"/>
            <a:ext cx="9682200" cy="5399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图片 130"/>
          <p:cNvPicPr/>
          <p:nvPr/>
        </p:nvPicPr>
        <p:blipFill>
          <a:blip r:embed="rId2"/>
          <a:stretch/>
        </p:blipFill>
        <p:spPr>
          <a:xfrm>
            <a:off x="360000" y="251640"/>
            <a:ext cx="11472120" cy="5868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/>
          <p:cNvPicPr/>
          <p:nvPr/>
        </p:nvPicPr>
        <p:blipFill>
          <a:blip r:embed="rId2"/>
          <a:stretch/>
        </p:blipFill>
        <p:spPr>
          <a:xfrm>
            <a:off x="180000" y="498240"/>
            <a:ext cx="11831760" cy="5621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 descr="地图&#10;&#10;描述已自动生成">
            <a:extLst>
              <a:ext uri="{FF2B5EF4-FFF2-40B4-BE49-F238E27FC236}">
                <a16:creationId xmlns:a16="http://schemas.microsoft.com/office/drawing/2014/main" id="{169EF7AC-F5E2-D156-93D7-AC19C3CB6E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r="3104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08" name="Rectangle 10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TextShape 1"/>
          <p:cNvSpPr txBox="1"/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b="0" strike="noStrike" spc="-1" dirty="0">
                <a:latin typeface="+mj-lt"/>
                <a:ea typeface="+mj-ea"/>
                <a:cs typeface="+mj-cs"/>
              </a:rPr>
              <a:t>Motivation</a:t>
            </a:r>
            <a:endParaRPr lang="en-US" sz="4000" b="0" strike="noStrike" spc="-1" dirty="0">
              <a:latin typeface="+mj-lt"/>
              <a:ea typeface="+mj-ea"/>
              <a:cs typeface="+mj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7E1C36-278B-8E2A-8A5A-B16B787D2544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/>
              <a:t>1)  The border of a city is irregular while the transmission of virus doesn’t follow the administrative division. </a:t>
            </a:r>
            <a:endParaRPr lang="en-US" altLang="zh-CN" sz="140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/>
              <a:t>2)  The administrative range of a region is constant, but the disease is spreadable, thus the lockdown areas are not expandable flexibly. </a:t>
            </a:r>
            <a:endParaRPr lang="en-US" altLang="zh-CN" sz="140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/>
              <a:t>3)  Due to policy differences in different regions, information release is not complete and coincident. </a:t>
            </a:r>
            <a:endParaRPr lang="en-US" altLang="zh-CN" sz="140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/>
              <a:t>4)  The news released by the local government may lag behind, thus it is difficult for residents to obtain the news in real time. </a:t>
            </a:r>
            <a:endParaRPr lang="en-US" altLang="zh-CN" sz="140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/>
              <a:t>5)  A complete lockdown can lead to huge social and economic losses.</a:t>
            </a:r>
            <a:endParaRPr lang="en-US" altLang="zh-CN" sz="1400">
              <a:effectLst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 descr="图形用户界面&#10;&#10;描述已自动生成">
            <a:extLst>
              <a:ext uri="{FF2B5EF4-FFF2-40B4-BE49-F238E27FC236}">
                <a16:creationId xmlns:a16="http://schemas.microsoft.com/office/drawing/2014/main" id="{81DEB78B-9B0B-2071-A02E-B4A6E5162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2" r="435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CustomShape 2"/>
          <p:cNvSpPr/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000" strike="noStrike" spc="-1" dirty="0">
                <a:latin typeface="+mj-lt"/>
                <a:ea typeface="+mj-ea"/>
                <a:cs typeface="+mj-cs"/>
              </a:rPr>
              <a:t>Overview</a:t>
            </a:r>
            <a:endParaRPr lang="en-US" sz="4000" strike="noStrike" spc="-1" dirty="0">
              <a:latin typeface="+mj-lt"/>
              <a:ea typeface="+mj-ea"/>
              <a:cs typeface="+mj-cs"/>
            </a:endParaRPr>
          </a:p>
        </p:txBody>
      </p:sp>
      <p:sp>
        <p:nvSpPr>
          <p:cNvPr id="85" name="CustomShape 1"/>
          <p:cNvSpPr/>
          <p:nvPr/>
        </p:nvSpPr>
        <p:spPr>
          <a:xfrm>
            <a:off x="7760072" y="2134163"/>
            <a:ext cx="3822189" cy="374276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>
            <a:normAutofit fontScale="70000" lnSpcReduction="20000"/>
          </a:bodyPr>
          <a:lstStyle/>
          <a:p>
            <a:r>
              <a:rPr lang="en" altLang="zh-CN" dirty="0"/>
              <a:t>The core idea of our research is to divide the earth into several connected dynamic blocks (grids) and the blocks have the following characteristics: </a:t>
            </a:r>
          </a:p>
          <a:p>
            <a:endParaRPr lang="en" altLang="zh-CN" sz="20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The blocks divided by </a:t>
            </a:r>
            <a:r>
              <a:rPr lang="en" altLang="zh-CN" dirty="0" err="1"/>
              <a:t>GeoHash</a:t>
            </a:r>
            <a:r>
              <a:rPr lang="en" altLang="zh-CN" dirty="0"/>
              <a:t> are regular geometry, the shape can be customized by observers. </a:t>
            </a:r>
            <a:endParaRPr lang="en" altLang="zh-CN" dirty="0">
              <a:effectLst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The blocks are generated dynamically, and they are scale-able according to the scope of infection. </a:t>
            </a:r>
            <a:endParaRPr lang="en" altLang="zh-CN" dirty="0">
              <a:effectLst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Information of the epidemic can be encoded in </a:t>
            </a:r>
            <a:r>
              <a:rPr lang="en" altLang="zh-CN" dirty="0" err="1"/>
              <a:t>GeoHash</a:t>
            </a:r>
            <a:r>
              <a:rPr lang="en" altLang="zh-CN" dirty="0"/>
              <a:t> or directly saved. </a:t>
            </a:r>
            <a:endParaRPr lang="en" altLang="zh-CN" dirty="0">
              <a:effectLst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The data in a block can be used to analyze through specific algorithms related to medical control. </a:t>
            </a:r>
            <a:endParaRPr lang="en" altLang="zh-CN" dirty="0">
              <a:effectLst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altLang="zh-CN" dirty="0"/>
              <a:t>Users get epidemic information in their block in real time when such a GIS is released to the Internet. </a:t>
            </a:r>
            <a:endParaRPr lang="en" altLang="zh-CN" dirty="0"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0" strike="noStrike" spc="-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92">
            <a:extLst>
              <a:ext uri="{FF2B5EF4-FFF2-40B4-BE49-F238E27FC236}">
                <a16:creationId xmlns:a16="http://schemas.microsoft.com/office/drawing/2014/main" id="{08BC803E-13F3-4DAB-B17C-BEB007616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94">
            <a:extLst>
              <a:ext uri="{FF2B5EF4-FFF2-40B4-BE49-F238E27FC236}">
                <a16:creationId xmlns:a16="http://schemas.microsoft.com/office/drawing/2014/main" id="{B8DDE571-E57F-4AB5-83C7-30EB5DDCC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12191996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ustomShape 1"/>
          <p:cNvSpPr/>
          <p:nvPr/>
        </p:nvSpPr>
        <p:spPr>
          <a:xfrm>
            <a:off x="494776" y="694863"/>
            <a:ext cx="4458224" cy="404640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900" b="1" strike="noStrike" spc="-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Related Work</a:t>
            </a:r>
            <a:endParaRPr lang="en-US" altLang="zh-CN" sz="1900" b="1" spc="-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0" strike="noStrike" spc="-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main functions of these software systems are listed as follows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Tracking of people’s movements.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Early warning of high-risk areas.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Screening of asymptomatic potential infections.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Drug development.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release and policy support.</a:t>
            </a:r>
          </a:p>
        </p:txBody>
      </p:sp>
      <p:pic>
        <p:nvPicPr>
          <p:cNvPr id="5" name="图片 4" descr="地图&#10;&#10;描述已自动生成">
            <a:extLst>
              <a:ext uri="{FF2B5EF4-FFF2-40B4-BE49-F238E27FC236}">
                <a16:creationId xmlns:a16="http://schemas.microsoft.com/office/drawing/2014/main" id="{CB19D593-9286-00AD-5DD5-AD84A2EC92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9" r="3" b="3"/>
          <a:stretch/>
        </p:blipFill>
        <p:spPr>
          <a:xfrm>
            <a:off x="5702185" y="1"/>
            <a:ext cx="6489823" cy="3429002"/>
          </a:xfrm>
          <a:custGeom>
            <a:avLst/>
            <a:gdLst/>
            <a:ahLst/>
            <a:cxnLst/>
            <a:rect l="l" t="t" r="r" b="b"/>
            <a:pathLst>
              <a:path w="6489823" h="3421047">
                <a:moveTo>
                  <a:pt x="383239" y="0"/>
                </a:moveTo>
                <a:lnTo>
                  <a:pt x="6489823" y="0"/>
                </a:lnTo>
                <a:lnTo>
                  <a:pt x="6489823" y="3421047"/>
                </a:lnTo>
                <a:lnTo>
                  <a:pt x="0" y="3421047"/>
                </a:lnTo>
                <a:lnTo>
                  <a:pt x="10162" y="3368785"/>
                </a:lnTo>
                <a:cubicBezTo>
                  <a:pt x="15448" y="3346584"/>
                  <a:pt x="22094" y="3323293"/>
                  <a:pt x="30699" y="3298569"/>
                </a:cubicBezTo>
                <a:cubicBezTo>
                  <a:pt x="41150" y="3275988"/>
                  <a:pt x="42443" y="3246652"/>
                  <a:pt x="33589" y="3233050"/>
                </a:cubicBezTo>
                <a:cubicBezTo>
                  <a:pt x="32065" y="3230708"/>
                  <a:pt x="30291" y="3228932"/>
                  <a:pt x="28325" y="3227777"/>
                </a:cubicBezTo>
                <a:cubicBezTo>
                  <a:pt x="30678" y="3188484"/>
                  <a:pt x="72205" y="3103624"/>
                  <a:pt x="73382" y="3050568"/>
                </a:cubicBezTo>
                <a:cubicBezTo>
                  <a:pt x="69165" y="3022639"/>
                  <a:pt x="68605" y="2960322"/>
                  <a:pt x="84953" y="2920501"/>
                </a:cubicBezTo>
                <a:cubicBezTo>
                  <a:pt x="69327" y="2932298"/>
                  <a:pt x="121103" y="2664904"/>
                  <a:pt x="109217" y="2657859"/>
                </a:cubicBezTo>
                <a:cubicBezTo>
                  <a:pt x="110075" y="2597031"/>
                  <a:pt x="138136" y="2522558"/>
                  <a:pt x="139777" y="2464312"/>
                </a:cubicBezTo>
                <a:cubicBezTo>
                  <a:pt x="141801" y="2450201"/>
                  <a:pt x="199861" y="2246813"/>
                  <a:pt x="198683" y="2236608"/>
                </a:cubicBezTo>
                <a:lnTo>
                  <a:pt x="283684" y="1924542"/>
                </a:lnTo>
                <a:cubicBezTo>
                  <a:pt x="313071" y="1811100"/>
                  <a:pt x="307196" y="1868801"/>
                  <a:pt x="336583" y="1755359"/>
                </a:cubicBezTo>
                <a:cubicBezTo>
                  <a:pt x="383246" y="1573239"/>
                  <a:pt x="363875" y="1577802"/>
                  <a:pt x="409119" y="1401207"/>
                </a:cubicBezTo>
                <a:cubicBezTo>
                  <a:pt x="428998" y="1329345"/>
                  <a:pt x="403240" y="1279669"/>
                  <a:pt x="421957" y="1175450"/>
                </a:cubicBezTo>
                <a:cubicBezTo>
                  <a:pt x="442602" y="1107577"/>
                  <a:pt x="340683" y="794854"/>
                  <a:pt x="369233" y="688836"/>
                </a:cubicBezTo>
                <a:cubicBezTo>
                  <a:pt x="378440" y="610640"/>
                  <a:pt x="331945" y="587322"/>
                  <a:pt x="346155" y="513896"/>
                </a:cubicBezTo>
                <a:cubicBezTo>
                  <a:pt x="351974" y="496939"/>
                  <a:pt x="362179" y="406394"/>
                  <a:pt x="344911" y="393010"/>
                </a:cubicBezTo>
                <a:cubicBezTo>
                  <a:pt x="389436" y="301493"/>
                  <a:pt x="356186" y="264408"/>
                  <a:pt x="369960" y="232042"/>
                </a:cubicBezTo>
                <a:cubicBezTo>
                  <a:pt x="394611" y="153791"/>
                  <a:pt x="372056" y="165633"/>
                  <a:pt x="392742" y="72037"/>
                </a:cubicBezTo>
                <a:cubicBezTo>
                  <a:pt x="398537" y="53819"/>
                  <a:pt x="397997" y="38693"/>
                  <a:pt x="394525" y="25405"/>
                </a:cubicBezTo>
                <a:close/>
              </a:path>
            </a:pathLst>
          </a:custGeom>
        </p:spPr>
      </p:pic>
      <p:pic>
        <p:nvPicPr>
          <p:cNvPr id="3" name="图片 2" descr="地图&#10;&#10;描述已自动生成">
            <a:extLst>
              <a:ext uri="{FF2B5EF4-FFF2-40B4-BE49-F238E27FC236}">
                <a16:creationId xmlns:a16="http://schemas.microsoft.com/office/drawing/2014/main" id="{20C2CCEA-B87E-62F0-BE2E-28D027EA22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0" r="2" b="13442"/>
          <a:stretch/>
        </p:blipFill>
        <p:spPr>
          <a:xfrm>
            <a:off x="5419420" y="3429000"/>
            <a:ext cx="6772580" cy="3429000"/>
          </a:xfrm>
          <a:custGeom>
            <a:avLst/>
            <a:gdLst/>
            <a:ahLst/>
            <a:cxnLst/>
            <a:rect l="l" t="t" r="r" b="b"/>
            <a:pathLst>
              <a:path w="6772580" h="3429000">
                <a:moveTo>
                  <a:pt x="271594" y="0"/>
                </a:moveTo>
                <a:lnTo>
                  <a:pt x="6772580" y="0"/>
                </a:lnTo>
                <a:lnTo>
                  <a:pt x="6772580" y="3429000"/>
                </a:lnTo>
                <a:lnTo>
                  <a:pt x="8976" y="3429000"/>
                </a:lnTo>
                <a:lnTo>
                  <a:pt x="7894" y="3419403"/>
                </a:lnTo>
                <a:cubicBezTo>
                  <a:pt x="2772" y="3402540"/>
                  <a:pt x="-7409" y="3393117"/>
                  <a:pt x="8790" y="3369074"/>
                </a:cubicBezTo>
                <a:cubicBezTo>
                  <a:pt x="18674" y="3308209"/>
                  <a:pt x="52540" y="3147708"/>
                  <a:pt x="69466" y="3074368"/>
                </a:cubicBezTo>
                <a:cubicBezTo>
                  <a:pt x="86170" y="2985158"/>
                  <a:pt x="141939" y="2988106"/>
                  <a:pt x="138108" y="2937087"/>
                </a:cubicBezTo>
                <a:lnTo>
                  <a:pt x="159153" y="2788751"/>
                </a:lnTo>
                <a:cubicBezTo>
                  <a:pt x="164508" y="2771521"/>
                  <a:pt x="169861" y="2754291"/>
                  <a:pt x="175215" y="2737061"/>
                </a:cubicBezTo>
                <a:lnTo>
                  <a:pt x="178713" y="2662493"/>
                </a:lnTo>
                <a:cubicBezTo>
                  <a:pt x="182744" y="2662176"/>
                  <a:pt x="175495" y="2610710"/>
                  <a:pt x="177952" y="2608178"/>
                </a:cubicBezTo>
                <a:lnTo>
                  <a:pt x="200637" y="2557490"/>
                </a:lnTo>
                <a:lnTo>
                  <a:pt x="210272" y="2500823"/>
                </a:lnTo>
                <a:cubicBezTo>
                  <a:pt x="210821" y="2477149"/>
                  <a:pt x="233533" y="2498323"/>
                  <a:pt x="235189" y="2456370"/>
                </a:cubicBezTo>
                <a:cubicBezTo>
                  <a:pt x="241238" y="2390087"/>
                  <a:pt x="270663" y="2342381"/>
                  <a:pt x="270108" y="2307778"/>
                </a:cubicBezTo>
                <a:cubicBezTo>
                  <a:pt x="279775" y="2252634"/>
                  <a:pt x="274008" y="2281735"/>
                  <a:pt x="270232" y="2227103"/>
                </a:cubicBezTo>
                <a:cubicBezTo>
                  <a:pt x="277898" y="2187203"/>
                  <a:pt x="273018" y="2179895"/>
                  <a:pt x="278972" y="2138456"/>
                </a:cubicBezTo>
                <a:cubicBezTo>
                  <a:pt x="286874" y="2113373"/>
                  <a:pt x="293454" y="2098825"/>
                  <a:pt x="284204" y="2092747"/>
                </a:cubicBezTo>
                <a:cubicBezTo>
                  <a:pt x="285267" y="2080110"/>
                  <a:pt x="308510" y="2021121"/>
                  <a:pt x="306856" y="2003128"/>
                </a:cubicBezTo>
                <a:lnTo>
                  <a:pt x="296216" y="1944367"/>
                </a:lnTo>
                <a:lnTo>
                  <a:pt x="316030" y="1836128"/>
                </a:lnTo>
                <a:cubicBezTo>
                  <a:pt x="300726" y="1810623"/>
                  <a:pt x="342411" y="1768654"/>
                  <a:pt x="329496" y="1735241"/>
                </a:cubicBezTo>
                <a:cubicBezTo>
                  <a:pt x="331336" y="1711720"/>
                  <a:pt x="339485" y="1722162"/>
                  <a:pt x="343347" y="1679383"/>
                </a:cubicBezTo>
                <a:cubicBezTo>
                  <a:pt x="349669" y="1616089"/>
                  <a:pt x="356013" y="1614119"/>
                  <a:pt x="360800" y="1554542"/>
                </a:cubicBezTo>
                <a:cubicBezTo>
                  <a:pt x="361799" y="1491472"/>
                  <a:pt x="380405" y="1496141"/>
                  <a:pt x="377978" y="1470595"/>
                </a:cubicBezTo>
                <a:cubicBezTo>
                  <a:pt x="371480" y="1445071"/>
                  <a:pt x="407310" y="1366942"/>
                  <a:pt x="396801" y="1354553"/>
                </a:cubicBezTo>
                <a:cubicBezTo>
                  <a:pt x="387984" y="1324635"/>
                  <a:pt x="389939" y="1306198"/>
                  <a:pt x="378799" y="1292983"/>
                </a:cubicBezTo>
                <a:cubicBezTo>
                  <a:pt x="368230" y="1254082"/>
                  <a:pt x="380918" y="1242866"/>
                  <a:pt x="362697" y="1241293"/>
                </a:cubicBezTo>
                <a:lnTo>
                  <a:pt x="339388" y="1147085"/>
                </a:lnTo>
                <a:cubicBezTo>
                  <a:pt x="350485" y="1118433"/>
                  <a:pt x="353159" y="1072754"/>
                  <a:pt x="339952" y="1071934"/>
                </a:cubicBezTo>
                <a:cubicBezTo>
                  <a:pt x="327895" y="1004911"/>
                  <a:pt x="358371" y="924985"/>
                  <a:pt x="347188" y="889800"/>
                </a:cubicBezTo>
                <a:cubicBezTo>
                  <a:pt x="334220" y="804597"/>
                  <a:pt x="342717" y="786582"/>
                  <a:pt x="338803" y="749936"/>
                </a:cubicBezTo>
                <a:cubicBezTo>
                  <a:pt x="334890" y="713292"/>
                  <a:pt x="337271" y="707557"/>
                  <a:pt x="323706" y="669931"/>
                </a:cubicBezTo>
                <a:lnTo>
                  <a:pt x="313326" y="559992"/>
                </a:lnTo>
                <a:cubicBezTo>
                  <a:pt x="314747" y="543769"/>
                  <a:pt x="268004" y="450294"/>
                  <a:pt x="272650" y="451529"/>
                </a:cubicBezTo>
                <a:lnTo>
                  <a:pt x="256593" y="392499"/>
                </a:lnTo>
                <a:cubicBezTo>
                  <a:pt x="276778" y="343341"/>
                  <a:pt x="246535" y="361906"/>
                  <a:pt x="249583" y="321981"/>
                </a:cubicBezTo>
                <a:cubicBezTo>
                  <a:pt x="256450" y="297359"/>
                  <a:pt x="256557" y="284789"/>
                  <a:pt x="245172" y="280016"/>
                </a:cubicBezTo>
                <a:cubicBezTo>
                  <a:pt x="279102" y="164139"/>
                  <a:pt x="241674" y="235649"/>
                  <a:pt x="249784" y="152538"/>
                </a:cubicBezTo>
                <a:cubicBezTo>
                  <a:pt x="254846" y="115053"/>
                  <a:pt x="258144" y="77317"/>
                  <a:pt x="264479" y="36591"/>
                </a:cubicBezTo>
                <a:close/>
              </a:path>
            </a:pathLst>
          </a:custGeom>
        </p:spPr>
      </p:pic>
      <p:pic>
        <p:nvPicPr>
          <p:cNvPr id="7" name="图片 6" descr="地图&#10;&#10;描述已自动生成">
            <a:extLst>
              <a:ext uri="{FF2B5EF4-FFF2-40B4-BE49-F238E27FC236}">
                <a16:creationId xmlns:a16="http://schemas.microsoft.com/office/drawing/2014/main" id="{288AC2CC-6D02-AD31-4604-E23BD21EB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5" y="4528077"/>
            <a:ext cx="2006600" cy="1816100"/>
          </a:xfrm>
          <a:prstGeom prst="rect">
            <a:avLst/>
          </a:prstGeom>
        </p:spPr>
      </p:pic>
      <p:pic>
        <p:nvPicPr>
          <p:cNvPr id="9" name="图片 8" descr="地图&#10;&#10;描述已自动生成">
            <a:extLst>
              <a:ext uri="{FF2B5EF4-FFF2-40B4-BE49-F238E27FC236}">
                <a16:creationId xmlns:a16="http://schemas.microsoft.com/office/drawing/2014/main" id="{4B0DB680-8B0B-1E6F-5D71-5B92F8D78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435" y="4528077"/>
            <a:ext cx="2006600" cy="1816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Shape 1">
            <a:extLst>
              <a:ext uri="{FF2B5EF4-FFF2-40B4-BE49-F238E27FC236}">
                <a16:creationId xmlns:a16="http://schemas.microsoft.com/office/drawing/2014/main" id="{39051792-30CD-E7D3-22D0-C8C9A37AD36F}"/>
              </a:ext>
            </a:extLst>
          </p:cNvPr>
          <p:cNvSpPr txBox="1"/>
          <p:nvPr/>
        </p:nvSpPr>
        <p:spPr>
          <a:xfrm>
            <a:off x="1137034" y="609597"/>
            <a:ext cx="9392421" cy="1330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strike="noStrike" kern="1200" spc="-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Approach</a:t>
            </a:r>
          </a:p>
        </p:txBody>
      </p:sp>
      <p:sp>
        <p:nvSpPr>
          <p:cNvPr id="96" name="CustomShape 1"/>
          <p:cNvSpPr/>
          <p:nvPr/>
        </p:nvSpPr>
        <p:spPr>
          <a:xfrm>
            <a:off x="779203" y="2307240"/>
            <a:ext cx="5160961" cy="307430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70000"/>
              </a:lnSpc>
            </a:pPr>
            <a:r>
              <a:rPr lang="en" altLang="zh-CN" sz="1400" dirty="0"/>
              <a:t>Our challenges are mainly from two aspects: data collection and data quantification.</a:t>
            </a:r>
          </a:p>
          <a:p>
            <a:pPr>
              <a:lnSpc>
                <a:spcPct val="170000"/>
              </a:lnSpc>
            </a:pPr>
            <a:r>
              <a:rPr lang="en" altLang="zh-CN" sz="1400" dirty="0"/>
              <a:t>Although data collection has been integrated into GIS, it requires the user to authorize GPS on the device to obtain and upload locations to our service.</a:t>
            </a:r>
          </a:p>
          <a:p>
            <a:pPr>
              <a:lnSpc>
                <a:spcPct val="170000"/>
              </a:lnSpc>
            </a:pPr>
            <a:r>
              <a:rPr lang="en" altLang="zh-CN" sz="1400" dirty="0"/>
              <a:t>Quantitative analysis of data is a more complex process and our work is to quantify the collected messy data in each </a:t>
            </a:r>
            <a:r>
              <a:rPr lang="en" altLang="zh-CN" sz="1400" dirty="0" err="1"/>
              <a:t>GeoHash</a:t>
            </a:r>
            <a:r>
              <a:rPr lang="en" altLang="zh-CN" sz="1400" dirty="0"/>
              <a:t> block.</a:t>
            </a:r>
            <a:endParaRPr lang="en" altLang="zh-CN" sz="1400" dirty="0">
              <a:effectLst/>
            </a:endParaRPr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F761E549-254E-DBCC-7CE4-65C32B0D4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367" y="2267182"/>
            <a:ext cx="4788505" cy="3591378"/>
          </a:xfrm>
          <a:prstGeom prst="rect">
            <a:avLst/>
          </a:prstGeom>
        </p:spPr>
      </p:pic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图片 3" descr="地图&#10;&#10;描述已自动生成">
            <a:extLst>
              <a:ext uri="{FF2B5EF4-FFF2-40B4-BE49-F238E27FC236}">
                <a16:creationId xmlns:a16="http://schemas.microsoft.com/office/drawing/2014/main" id="{75D1F6FB-C74C-07D5-0507-76D385E575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" r="4341" b="1"/>
          <a:stretch/>
        </p:blipFill>
        <p:spPr>
          <a:xfrm>
            <a:off x="-1219" y="-8"/>
            <a:ext cx="12191695" cy="6858000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84996" y="1290918"/>
            <a:ext cx="4656579" cy="420873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07827" y="1378821"/>
            <a:ext cx="4333482" cy="401886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5160F0-6244-48E8-9E71-1F51EA90C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720717" y="756951"/>
            <a:ext cx="2843929" cy="2556327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BDFF5CA-602C-465F-8BC3-59C996302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82263" y="628018"/>
            <a:ext cx="3172430" cy="288713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289228A-771B-48F6-B5DF-7A63EA324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3982" y="3576909"/>
            <a:ext cx="2685901" cy="245888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1D5EF21-94C4-481A-BD01-3D29FB305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1178" y="3487951"/>
            <a:ext cx="3051507" cy="274203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987224" y="1122042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Shape 1">
            <a:extLst>
              <a:ext uri="{FF2B5EF4-FFF2-40B4-BE49-F238E27FC236}">
                <a16:creationId xmlns:a16="http://schemas.microsoft.com/office/drawing/2014/main" id="{F20A820D-30C8-B9A3-195B-0775C52330A1}"/>
              </a:ext>
            </a:extLst>
          </p:cNvPr>
          <p:cNvSpPr txBox="1"/>
          <p:nvPr/>
        </p:nvSpPr>
        <p:spPr>
          <a:xfrm>
            <a:off x="1515632" y="1872171"/>
            <a:ext cx="3797450" cy="2014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strike="noStrike" kern="1200" spc="-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GeoHash</a:t>
            </a:r>
          </a:p>
        </p:txBody>
      </p:sp>
      <p:pic>
        <p:nvPicPr>
          <p:cNvPr id="10" name="图片 9" descr="图表&#10;&#10;描述已自动生成">
            <a:extLst>
              <a:ext uri="{FF2B5EF4-FFF2-40B4-BE49-F238E27FC236}">
                <a16:creationId xmlns:a16="http://schemas.microsoft.com/office/drawing/2014/main" id="{C32A2BC2-ED11-25EB-25AF-B0E6ECA34F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2" r="3857" b="1"/>
          <a:stretch/>
        </p:blipFill>
        <p:spPr>
          <a:xfrm>
            <a:off x="7854697" y="822204"/>
            <a:ext cx="2606312" cy="2405492"/>
          </a:xfrm>
          <a:custGeom>
            <a:avLst/>
            <a:gdLst/>
            <a:ahLst/>
            <a:cxnLst/>
            <a:rect l="l" t="t" r="r" b="b"/>
            <a:pathLst>
              <a:path w="2442835" h="2236365">
                <a:moveTo>
                  <a:pt x="1178694" y="0"/>
                </a:moveTo>
                <a:cubicBezTo>
                  <a:pt x="1426542" y="0"/>
                  <a:pt x="1608393" y="124353"/>
                  <a:pt x="1857551" y="314024"/>
                </a:cubicBezTo>
                <a:cubicBezTo>
                  <a:pt x="1885386" y="335216"/>
                  <a:pt x="1913222" y="356156"/>
                  <a:pt x="1940168" y="376379"/>
                </a:cubicBezTo>
                <a:cubicBezTo>
                  <a:pt x="2086213" y="486125"/>
                  <a:pt x="2224133" y="589796"/>
                  <a:pt x="2315923" y="702353"/>
                </a:cubicBezTo>
                <a:cubicBezTo>
                  <a:pt x="2403676" y="809955"/>
                  <a:pt x="2442835" y="917915"/>
                  <a:pt x="2442835" y="1052431"/>
                </a:cubicBezTo>
                <a:cubicBezTo>
                  <a:pt x="2442835" y="1389589"/>
                  <a:pt x="2341663" y="1692735"/>
                  <a:pt x="2157925" y="1906050"/>
                </a:cubicBezTo>
                <a:cubicBezTo>
                  <a:pt x="2068023" y="2010385"/>
                  <a:pt x="1960192" y="2091482"/>
                  <a:pt x="1837422" y="2147045"/>
                </a:cubicBezTo>
                <a:cubicBezTo>
                  <a:pt x="1706420" y="2206285"/>
                  <a:pt x="1558592" y="2236365"/>
                  <a:pt x="1397973" y="2236365"/>
                </a:cubicBezTo>
                <a:cubicBezTo>
                  <a:pt x="1227656" y="2236365"/>
                  <a:pt x="1055033" y="2204038"/>
                  <a:pt x="885082" y="2140253"/>
                </a:cubicBezTo>
                <a:cubicBezTo>
                  <a:pt x="719588" y="2078255"/>
                  <a:pt x="562062" y="1986944"/>
                  <a:pt x="429436" y="1876226"/>
                </a:cubicBezTo>
                <a:cubicBezTo>
                  <a:pt x="294504" y="1763618"/>
                  <a:pt x="188455" y="1635487"/>
                  <a:pt x="114279" y="1495506"/>
                </a:cubicBezTo>
                <a:cubicBezTo>
                  <a:pt x="38477" y="1352411"/>
                  <a:pt x="0" y="1203340"/>
                  <a:pt x="0" y="1052431"/>
                </a:cubicBezTo>
                <a:cubicBezTo>
                  <a:pt x="0" y="900449"/>
                  <a:pt x="61386" y="811692"/>
                  <a:pt x="189137" y="641019"/>
                </a:cubicBezTo>
                <a:cubicBezTo>
                  <a:pt x="219961" y="599856"/>
                  <a:pt x="251833" y="557266"/>
                  <a:pt x="284438" y="510435"/>
                </a:cubicBezTo>
                <a:cubicBezTo>
                  <a:pt x="533598" y="152646"/>
                  <a:pt x="801051" y="0"/>
                  <a:pt x="1178694" y="0"/>
                </a:cubicBezTo>
                <a:close/>
              </a:path>
            </a:pathLst>
          </a:custGeom>
        </p:spPr>
      </p:pic>
      <p:pic>
        <p:nvPicPr>
          <p:cNvPr id="17" name="图片 16" descr="图示, 示意图&#10;&#10;描述已自动生成">
            <a:extLst>
              <a:ext uri="{FF2B5EF4-FFF2-40B4-BE49-F238E27FC236}">
                <a16:creationId xmlns:a16="http://schemas.microsoft.com/office/drawing/2014/main" id="{30B676B3-7C5C-A264-81D4-B5D380E4B2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r="7054" b="-2"/>
          <a:stretch/>
        </p:blipFill>
        <p:spPr>
          <a:xfrm>
            <a:off x="6243077" y="3675142"/>
            <a:ext cx="2438717" cy="2265923"/>
          </a:xfrm>
          <a:custGeom>
            <a:avLst/>
            <a:gdLst/>
            <a:ahLst/>
            <a:cxnLst/>
            <a:rect l="l" t="t" r="r" b="b"/>
            <a:pathLst>
              <a:path w="2442835" h="2236365">
                <a:moveTo>
                  <a:pt x="1044862" y="0"/>
                </a:moveTo>
                <a:cubicBezTo>
                  <a:pt x="1215179" y="0"/>
                  <a:pt x="1387802" y="32328"/>
                  <a:pt x="1557753" y="96112"/>
                </a:cubicBezTo>
                <a:cubicBezTo>
                  <a:pt x="1723247" y="158111"/>
                  <a:pt x="1880773" y="249422"/>
                  <a:pt x="2013399" y="360139"/>
                </a:cubicBezTo>
                <a:cubicBezTo>
                  <a:pt x="2148332" y="472747"/>
                  <a:pt x="2254380" y="600878"/>
                  <a:pt x="2328556" y="740859"/>
                </a:cubicBezTo>
                <a:cubicBezTo>
                  <a:pt x="2404358" y="883954"/>
                  <a:pt x="2442835" y="1033026"/>
                  <a:pt x="2442835" y="1183934"/>
                </a:cubicBezTo>
                <a:cubicBezTo>
                  <a:pt x="2442835" y="1335916"/>
                  <a:pt x="2381449" y="1424674"/>
                  <a:pt x="2253698" y="1595346"/>
                </a:cubicBezTo>
                <a:cubicBezTo>
                  <a:pt x="2222875" y="1636509"/>
                  <a:pt x="2191002" y="1679100"/>
                  <a:pt x="2158397" y="1725930"/>
                </a:cubicBezTo>
                <a:cubicBezTo>
                  <a:pt x="1909237" y="2083719"/>
                  <a:pt x="1641784" y="2236365"/>
                  <a:pt x="1264141" y="2236365"/>
                </a:cubicBezTo>
                <a:cubicBezTo>
                  <a:pt x="1016293" y="2236365"/>
                  <a:pt x="834443" y="2112012"/>
                  <a:pt x="585284" y="1922342"/>
                </a:cubicBezTo>
                <a:cubicBezTo>
                  <a:pt x="557449" y="1901149"/>
                  <a:pt x="529613" y="1880210"/>
                  <a:pt x="502667" y="1859987"/>
                </a:cubicBezTo>
                <a:cubicBezTo>
                  <a:pt x="356623" y="1750240"/>
                  <a:pt x="218702" y="1646569"/>
                  <a:pt x="126912" y="1534012"/>
                </a:cubicBezTo>
                <a:cubicBezTo>
                  <a:pt x="39159" y="1426410"/>
                  <a:pt x="0" y="1318451"/>
                  <a:pt x="0" y="1183934"/>
                </a:cubicBezTo>
                <a:cubicBezTo>
                  <a:pt x="0" y="846776"/>
                  <a:pt x="101173" y="543630"/>
                  <a:pt x="284911" y="330315"/>
                </a:cubicBezTo>
                <a:cubicBezTo>
                  <a:pt x="374812" y="225981"/>
                  <a:pt x="482643" y="144883"/>
                  <a:pt x="605414" y="89320"/>
                </a:cubicBezTo>
                <a:cubicBezTo>
                  <a:pt x="736415" y="30080"/>
                  <a:pt x="884243" y="0"/>
                  <a:pt x="1044862" y="0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D6330E6-FF5E-27A6-F63E-B005DC4E8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Algorithm</a:t>
            </a:r>
          </a:p>
        </p:txBody>
      </p:sp>
      <p:pic>
        <p:nvPicPr>
          <p:cNvPr id="5" name="图片 4" descr="图片包含 文本&#10;&#10;描述已自动生成">
            <a:extLst>
              <a:ext uri="{FF2B5EF4-FFF2-40B4-BE49-F238E27FC236}">
                <a16:creationId xmlns:a16="http://schemas.microsoft.com/office/drawing/2014/main" id="{9C2DAB98-FCC0-DA3E-278E-B938EE619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78" y="578738"/>
            <a:ext cx="4082794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61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24A63A9-7448-29E2-ECAB-1A1F72A56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CN" sz="6600"/>
              <a:t>Grids</a:t>
            </a:r>
          </a:p>
        </p:txBody>
      </p:sp>
      <p:sp>
        <p:nvSpPr>
          <p:cNvPr id="3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84B0D585-8590-5DB9-CF40-3A7A3E65C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83" y="2619784"/>
            <a:ext cx="3150034" cy="3600041"/>
          </a:xfrm>
          <a:prstGeom prst="rect">
            <a:avLst/>
          </a:prstGeom>
        </p:spPr>
      </p:pic>
      <p:pic>
        <p:nvPicPr>
          <p:cNvPr id="5" name="图片 4" descr="图片包含 文本&#10;&#10;描述已自动生成">
            <a:extLst>
              <a:ext uri="{FF2B5EF4-FFF2-40B4-BE49-F238E27FC236}">
                <a16:creationId xmlns:a16="http://schemas.microsoft.com/office/drawing/2014/main" id="{D0388B8D-23EB-9CBE-05C1-D5D3BEDED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3123231"/>
            <a:ext cx="3758184" cy="2593146"/>
          </a:xfrm>
          <a:prstGeom prst="rect">
            <a:avLst/>
          </a:prstGeom>
        </p:spPr>
      </p:pic>
      <p:pic>
        <p:nvPicPr>
          <p:cNvPr id="9" name="图片 8" descr="文本, 信件&#10;&#10;描述已自动生成">
            <a:extLst>
              <a:ext uri="{FF2B5EF4-FFF2-40B4-BE49-F238E27FC236}">
                <a16:creationId xmlns:a16="http://schemas.microsoft.com/office/drawing/2014/main" id="{5B46B871-1F43-9F4B-B404-F8E527D86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4006404"/>
            <a:ext cx="3758184" cy="8268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2448A2C-5B18-6978-9EA6-9250304783D8}"/>
              </a:ext>
            </a:extLst>
          </p:cNvPr>
          <p:cNvSpPr txBox="1"/>
          <p:nvPr/>
        </p:nvSpPr>
        <p:spPr>
          <a:xfrm>
            <a:off x="4930351" y="5917856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Elliptical earth (complex)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31ADC4-F170-F81E-9751-0D54BDDE2343}"/>
              </a:ext>
            </a:extLst>
          </p:cNvPr>
          <p:cNvSpPr txBox="1"/>
          <p:nvPr/>
        </p:nvSpPr>
        <p:spPr>
          <a:xfrm>
            <a:off x="8848924" y="5917856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Spherical earth (simple)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0238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13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15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AEED51-39CE-01EC-7D2D-183FFBB30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3400"/>
              <a:t>ASI</a:t>
            </a: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6EE245-DFD1-0145-5959-11BC554D0084}"/>
              </a:ext>
            </a:extLst>
          </p:cNvPr>
          <p:cNvSpPr txBox="1"/>
          <p:nvPr/>
        </p:nvSpPr>
        <p:spPr>
          <a:xfrm>
            <a:off x="438912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The sample of quantitative analysis in our research is to obtain a value of ASI (Area Safety Index).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ASI is one of the most important indexes in our research, which reflects the safety degree of a GeoHash block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zh-CN"/>
          </a:p>
        </p:txBody>
      </p:sp>
      <p:pic>
        <p:nvPicPr>
          <p:cNvPr id="5" name="图片 4" descr="图示, 示意图&#10;&#10;描述已自动生成">
            <a:extLst>
              <a:ext uri="{FF2B5EF4-FFF2-40B4-BE49-F238E27FC236}">
                <a16:creationId xmlns:a16="http://schemas.microsoft.com/office/drawing/2014/main" id="{67F67C62-13F3-3382-88D5-84B3142EB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68" y="1362789"/>
            <a:ext cx="5135719" cy="1052822"/>
          </a:xfrm>
          <a:prstGeom prst="rect">
            <a:avLst/>
          </a:prstGeom>
        </p:spPr>
      </p:pic>
      <p:pic>
        <p:nvPicPr>
          <p:cNvPr id="7" name="图片 6" descr="文本&#10;&#10;中度可信度描述已自动生成">
            <a:extLst>
              <a:ext uri="{FF2B5EF4-FFF2-40B4-BE49-F238E27FC236}">
                <a16:creationId xmlns:a16="http://schemas.microsoft.com/office/drawing/2014/main" id="{B289D48F-CBB4-7CC5-D95A-D800C7426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68" y="4402582"/>
            <a:ext cx="5135719" cy="7960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</TotalTime>
  <Words>471</Words>
  <Application>Microsoft Macintosh PowerPoint</Application>
  <PresentationFormat>宽屏</PresentationFormat>
  <Paragraphs>47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Meiryo</vt:lpstr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Algorithm</vt:lpstr>
      <vt:lpstr>Grids</vt:lpstr>
      <vt:lpstr>ASI</vt:lpstr>
      <vt:lpstr>Experiments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</dc:creator>
  <dc:description/>
  <cp:lastModifiedBy>黄 有为</cp:lastModifiedBy>
  <cp:revision>22</cp:revision>
  <dcterms:created xsi:type="dcterms:W3CDTF">2020-10-29T07:01:26Z</dcterms:created>
  <dcterms:modified xsi:type="dcterms:W3CDTF">2022-07-23T11:31:08Z</dcterms:modified>
  <dc:language>zh-CN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1033-11.1.0.9711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宽屏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16</vt:i4>
  </property>
</Properties>
</file>